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handoutMasterIdLst>
    <p:handoutMasterId r:id="rId14"/>
  </p:handoutMasterIdLst>
  <p:sldIdLst>
    <p:sldId id="257" r:id="rId5"/>
    <p:sldId id="2147376661" r:id="rId6"/>
    <p:sldId id="2147376669" r:id="rId7"/>
    <p:sldId id="2147376666" r:id="rId8"/>
    <p:sldId id="2147376670" r:id="rId9"/>
    <p:sldId id="2147376667" r:id="rId10"/>
    <p:sldId id="2147376668" r:id="rId11"/>
    <p:sldId id="2147376621" r:id="rId12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2E4ED-0598-EDAC-BAC7-565291D0069C}" name="Tirez Andreas" initials="AT" userId="S::ATZ@essenscia.be::0266cc17-90eb-4555-a707-1226d11cb05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1A2A"/>
    <a:srgbClr val="FFDB44"/>
    <a:srgbClr val="6AA443"/>
    <a:srgbClr val="F9931E"/>
    <a:srgbClr val="E8E8E9"/>
    <a:srgbClr val="0052B4"/>
    <a:srgbClr val="0E75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D44A40-E958-436D-9EA2-8A5CA0A03270}" v="3" dt="2026-09-30T09:23:19.275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809" autoAdjust="0"/>
    <p:restoredTop sz="75484" autoAdjust="0"/>
  </p:normalViewPr>
  <p:slideViewPr>
    <p:cSldViewPr snapToGrid="0" showGuides="1">
      <p:cViewPr varScale="1">
        <p:scale>
          <a:sx n="83" d="100"/>
          <a:sy n="83" d="100"/>
        </p:scale>
        <p:origin x="145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0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 Bossuyt Michael" userId="99b59a8d-f5b5-4f19-b6ed-da1223f935ce" providerId="ADAL" clId="{7997D434-367A-42DE-9FDB-CA1194F4B385}"/>
    <pc:docChg chg="custSel addSld modSld">
      <pc:chgData name="Van Bossuyt Michael" userId="99b59a8d-f5b5-4f19-b6ed-da1223f935ce" providerId="ADAL" clId="{7997D434-367A-42DE-9FDB-CA1194F4B385}" dt="2026-09-30T09:41:10.199" v="634" actId="20577"/>
      <pc:docMkLst>
        <pc:docMk/>
      </pc:docMkLst>
      <pc:sldChg chg="modSp mod modCm">
        <pc:chgData name="Van Bossuyt Michael" userId="99b59a8d-f5b5-4f19-b6ed-da1223f935ce" providerId="ADAL" clId="{7997D434-367A-42DE-9FDB-CA1194F4B385}" dt="2026-09-30T09:41:02.253" v="628" actId="20577"/>
        <pc:sldMkLst>
          <pc:docMk/>
          <pc:sldMk cId="3999239629" sldId="2147376661"/>
        </pc:sldMkLst>
        <pc:spChg chg="mod">
          <ac:chgData name="Van Bossuyt Michael" userId="99b59a8d-f5b5-4f19-b6ed-da1223f935ce" providerId="ADAL" clId="{7997D434-367A-42DE-9FDB-CA1194F4B385}" dt="2026-09-30T09:41:02.253" v="628" actId="20577"/>
          <ac:spMkLst>
            <pc:docMk/>
            <pc:sldMk cId="3999239629" sldId="2147376661"/>
            <ac:spMk id="8" creationId="{A7E67C3A-4B81-EC5A-941C-033594EFE465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Van Bossuyt Michael" userId="99b59a8d-f5b5-4f19-b6ed-da1223f935ce" providerId="ADAL" clId="{7997D434-367A-42DE-9FDB-CA1194F4B385}" dt="2026-09-30T09:25:25.581" v="266" actId="20577"/>
              <pc2:cmMkLst xmlns:pc2="http://schemas.microsoft.com/office/powerpoint/2019/9/main/command">
                <pc:docMk/>
                <pc:sldMk cId="3999239629" sldId="2147376661"/>
                <pc2:cmMk id="{8E88D400-1746-4927-9809-0079A91AE122}"/>
              </pc2:cmMkLst>
            </pc226:cmChg>
          </p:ext>
        </pc:extLst>
      </pc:sldChg>
      <pc:sldChg chg="modSp mod modCm">
        <pc:chgData name="Van Bossuyt Michael" userId="99b59a8d-f5b5-4f19-b6ed-da1223f935ce" providerId="ADAL" clId="{7997D434-367A-42DE-9FDB-CA1194F4B385}" dt="2026-09-30T09:41:10.199" v="634" actId="20577"/>
        <pc:sldMkLst>
          <pc:docMk/>
          <pc:sldMk cId="4256584960" sldId="2147376666"/>
        </pc:sldMkLst>
        <pc:spChg chg="mod">
          <ac:chgData name="Van Bossuyt Michael" userId="99b59a8d-f5b5-4f19-b6ed-da1223f935ce" providerId="ADAL" clId="{7997D434-367A-42DE-9FDB-CA1194F4B385}" dt="2026-09-30T09:41:10.199" v="634" actId="20577"/>
          <ac:spMkLst>
            <pc:docMk/>
            <pc:sldMk cId="4256584960" sldId="2147376666"/>
            <ac:spMk id="8" creationId="{1D138C36-00D6-D33E-7345-E93EA930493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Van Bossuyt Michael" userId="99b59a8d-f5b5-4f19-b6ed-da1223f935ce" providerId="ADAL" clId="{7997D434-367A-42DE-9FDB-CA1194F4B385}" dt="2026-09-30T09:24:40.745" v="181" actId="20577"/>
              <pc2:cmMkLst xmlns:pc2="http://schemas.microsoft.com/office/powerpoint/2019/9/main/command">
                <pc:docMk/>
                <pc:sldMk cId="4256584960" sldId="2147376666"/>
                <pc2:cmMk id="{CB40D5A3-7D5A-4B7E-91A6-8F70DB304C09}"/>
              </pc2:cmMkLst>
            </pc226:cmChg>
            <pc226:cmChg xmlns:pc226="http://schemas.microsoft.com/office/powerpoint/2022/06/main/command" chg="mod">
              <pc226:chgData name="Van Bossuyt Michael" userId="99b59a8d-f5b5-4f19-b6ed-da1223f935ce" providerId="ADAL" clId="{7997D434-367A-42DE-9FDB-CA1194F4B385}" dt="2026-09-30T09:23:45.425" v="18" actId="20577"/>
              <pc2:cmMkLst xmlns:pc2="http://schemas.microsoft.com/office/powerpoint/2019/9/main/command">
                <pc:docMk/>
                <pc:sldMk cId="4256584960" sldId="2147376666"/>
                <pc2:cmMk id="{D985D5B4-FFAC-4C13-9818-1C700533D696}"/>
              </pc2:cmMkLst>
            </pc226:cmChg>
          </p:ext>
        </pc:extLst>
      </pc:sldChg>
      <pc:sldChg chg="modSp mod modCm">
        <pc:chgData name="Van Bossuyt Michael" userId="99b59a8d-f5b5-4f19-b6ed-da1223f935ce" providerId="ADAL" clId="{7997D434-367A-42DE-9FDB-CA1194F4B385}" dt="2026-09-30T09:27:58.643" v="585" actId="403"/>
        <pc:sldMkLst>
          <pc:docMk/>
          <pc:sldMk cId="2630416599" sldId="2147376667"/>
        </pc:sldMkLst>
        <pc:spChg chg="mod">
          <ac:chgData name="Van Bossuyt Michael" userId="99b59a8d-f5b5-4f19-b6ed-da1223f935ce" providerId="ADAL" clId="{7997D434-367A-42DE-9FDB-CA1194F4B385}" dt="2026-09-30T09:27:58.643" v="585" actId="403"/>
          <ac:spMkLst>
            <pc:docMk/>
            <pc:sldMk cId="2630416599" sldId="2147376667"/>
            <ac:spMk id="8" creationId="{8BBC9189-BFB0-CDEF-2339-3D870DA8F11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Van Bossuyt Michael" userId="99b59a8d-f5b5-4f19-b6ed-da1223f935ce" providerId="ADAL" clId="{7997D434-367A-42DE-9FDB-CA1194F4B385}" dt="2026-09-30T09:26:18.030" v="388" actId="20577"/>
              <pc2:cmMkLst xmlns:pc2="http://schemas.microsoft.com/office/powerpoint/2019/9/main/command">
                <pc:docMk/>
                <pc:sldMk cId="2630416599" sldId="2147376667"/>
                <pc2:cmMk id="{D5303768-232B-4D08-8455-B82AA795C2ED}"/>
              </pc2:cmMkLst>
            </pc226:cmChg>
            <pc226:cmChg xmlns:pc226="http://schemas.microsoft.com/office/powerpoint/2022/06/main/command" chg="mod">
              <pc226:chgData name="Van Bossuyt Michael" userId="99b59a8d-f5b5-4f19-b6ed-da1223f935ce" providerId="ADAL" clId="{7997D434-367A-42DE-9FDB-CA1194F4B385}" dt="2026-09-30T09:27:28.773" v="582" actId="20577"/>
              <pc2:cmMkLst xmlns:pc2="http://schemas.microsoft.com/office/powerpoint/2019/9/main/command">
                <pc:docMk/>
                <pc:sldMk cId="2630416599" sldId="2147376667"/>
                <pc2:cmMk id="{46D31C8D-A296-4D09-9F51-8C64BDE7938A}"/>
              </pc2:cmMkLst>
            </pc226:cmChg>
          </p:ext>
        </pc:extLst>
      </pc:sldChg>
      <pc:sldChg chg="modSp add mod">
        <pc:chgData name="Van Bossuyt Michael" userId="99b59a8d-f5b5-4f19-b6ed-da1223f935ce" providerId="ADAL" clId="{7997D434-367A-42DE-9FDB-CA1194F4B385}" dt="2026-09-30T09:28:25.973" v="588" actId="11"/>
        <pc:sldMkLst>
          <pc:docMk/>
          <pc:sldMk cId="177238175" sldId="2147376668"/>
        </pc:sldMkLst>
        <pc:spChg chg="mod">
          <ac:chgData name="Van Bossuyt Michael" userId="99b59a8d-f5b5-4f19-b6ed-da1223f935ce" providerId="ADAL" clId="{7997D434-367A-42DE-9FDB-CA1194F4B385}" dt="2026-09-30T09:28:25.973" v="588" actId="11"/>
          <ac:spMkLst>
            <pc:docMk/>
            <pc:sldMk cId="177238175" sldId="2147376668"/>
            <ac:spMk id="8" creationId="{770FCA74-7572-6D24-483B-AE4CAB483528}"/>
          </ac:spMkLst>
        </pc:spChg>
      </pc:sldChg>
      <pc:sldChg chg="modSp add mod">
        <pc:chgData name="Van Bossuyt Michael" userId="99b59a8d-f5b5-4f19-b6ed-da1223f935ce" providerId="ADAL" clId="{7997D434-367A-42DE-9FDB-CA1194F4B385}" dt="2026-09-30T09:29:00.585" v="594" actId="403"/>
        <pc:sldMkLst>
          <pc:docMk/>
          <pc:sldMk cId="1502347508" sldId="2147376669"/>
        </pc:sldMkLst>
        <pc:spChg chg="mod">
          <ac:chgData name="Van Bossuyt Michael" userId="99b59a8d-f5b5-4f19-b6ed-da1223f935ce" providerId="ADAL" clId="{7997D434-367A-42DE-9FDB-CA1194F4B385}" dt="2026-09-30T09:29:00.585" v="594" actId="403"/>
          <ac:spMkLst>
            <pc:docMk/>
            <pc:sldMk cId="1502347508" sldId="2147376669"/>
            <ac:spMk id="8" creationId="{6E1128C6-691C-CAF8-0BF6-A6261649E3FB}"/>
          </ac:spMkLst>
        </pc:spChg>
      </pc:sldChg>
      <pc:sldChg chg="modSp add mod">
        <pc:chgData name="Van Bossuyt Michael" userId="99b59a8d-f5b5-4f19-b6ed-da1223f935ce" providerId="ADAL" clId="{7997D434-367A-42DE-9FDB-CA1194F4B385}" dt="2026-09-30T09:29:28.879" v="600" actId="11"/>
        <pc:sldMkLst>
          <pc:docMk/>
          <pc:sldMk cId="1894802759" sldId="2147376670"/>
        </pc:sldMkLst>
        <pc:spChg chg="mod">
          <ac:chgData name="Van Bossuyt Michael" userId="99b59a8d-f5b5-4f19-b6ed-da1223f935ce" providerId="ADAL" clId="{7997D434-367A-42DE-9FDB-CA1194F4B385}" dt="2026-09-30T09:29:28.879" v="600" actId="11"/>
          <ac:spMkLst>
            <pc:docMk/>
            <pc:sldMk cId="1894802759" sldId="2147376670"/>
            <ac:spMk id="8" creationId="{9B27664A-09C7-4BBB-0FF1-6710C7DF5162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A9C4AB2-65FC-4086-A2EB-C80F4D1FD22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CFAF3F9-19B0-456D-B989-0870340F8C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135"/>
          </a:xfrm>
          <a:prstGeom prst="rect">
            <a:avLst/>
          </a:prstGeom>
        </p:spPr>
        <p:txBody>
          <a:bodyPr vert="horz" lIns="91577" tIns="45789" rIns="91577" bIns="45789" rtlCol="0"/>
          <a:lstStyle>
            <a:lvl1pPr algn="r">
              <a:defRPr sz="1200"/>
            </a:lvl1pPr>
          </a:lstStyle>
          <a:p>
            <a:fld id="{DEB78B12-F0F6-4489-9DF2-ABD8CED2CC3A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A5541A-5516-4080-AAEA-5CAE648B84F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338A41-DF3E-4006-977A-1E4A89B958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577" tIns="45789" rIns="91577" bIns="45789" rtlCol="0" anchor="b"/>
          <a:lstStyle>
            <a:lvl1pPr algn="r">
              <a:defRPr sz="1200"/>
            </a:lvl1pPr>
          </a:lstStyle>
          <a:p>
            <a:fld id="{1A9D0E87-15C0-41A7-B281-409DA9A2AA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60431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BA06A7-D802-4F50-BAA1-0D50788FAD1E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6FB906-1D67-4747-9085-13500DE87AD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7599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F0AEA-6D15-150C-78AB-6F76B74A71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49F1DFD6-2A94-1F36-09CA-27DF939645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3E1E59-A7C9-4010-9177-C4DF5A46AE2F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0ED2C5B5-81A7-B072-059F-4334D24096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81D5C869-613B-891E-3816-3BE7F17EFB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9512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EBA3A-63BB-7360-99FE-FB05C9579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5956D997-AE7A-26D8-5246-1474599EAA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3E1E59-A7C9-4010-9177-C4DF5A46AE2F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4169E1B7-AF87-BD99-1F74-7DBB99E3AD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71851C73-C453-E2D1-8FDD-607F54264A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61047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1675D-9396-D9FD-1C6F-8953919660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E9AB46AA-F15B-0E7C-4F92-A94C9CA548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3E1E59-A7C9-4010-9177-C4DF5A46AE2F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175A16C0-5034-A19A-09F6-50830E7937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CC8743C1-C8B0-ECE6-FF4D-7A1CFADA13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1272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FA2A6-064E-1D4F-0943-5A0C3C69D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9FE8EC00-6BFF-97A4-3C8B-B797221D78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3E1E59-A7C9-4010-9177-C4DF5A46AE2F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EAA49CD8-8ABB-DD57-E873-70F200E861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4E2CB7EA-ABA7-AB2C-06B7-2B353E8A0B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0134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B0CB64-30DC-7AF1-E16B-17FFBC03AB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1F6DD34B-8789-CFDB-BB3C-3B78AF422D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3E1E59-A7C9-4010-9177-C4DF5A46AE2F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750BA728-E41C-4D91-BD10-356B6E32D0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C598A277-FD01-07DC-958D-0AC06E6F3A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7206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8FE06-01B9-1ECB-A663-B5CCD48D6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9FE13B38-D3E0-5C79-A5ED-5C7BD132D8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3E1E59-A7C9-4010-9177-C4DF5A46AE2F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D4527DD5-1E14-3149-F53D-9C394EB5B9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4249B6D8-A3CF-DC5A-8EF8-A96286B3E6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5788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F1075-CBDA-4366-AE51-923FEA72CF82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845-0C5F-4AE7-8061-68C5B6F7B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063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39D6-D10D-4CE5-A498-072ED4B4ED25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845-0C5F-4AE7-8061-68C5B6F7B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523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A9A6-D41A-493F-92C4-23FC35E1CD15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845-0C5F-4AE7-8061-68C5B6F7B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39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FEA52-F3F4-4B7C-B817-9E638055B004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845-0C5F-4AE7-8061-68C5B6F7B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22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73F7D5-0ABC-474C-B543-C1F7B728CEE2}" type="datetime1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845-0C5F-4AE7-8061-68C5B6F7B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660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9D754-EFD6-4139-9F6C-43FCD4E38FA4}" type="datetime1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845-0C5F-4AE7-8061-68C5B6F7B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804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D217B-BCF9-4F81-944B-B3FF22D5A81D}" type="datetime1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845-0C5F-4AE7-8061-68C5B6F7B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127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B1669-5FB9-4B14-BA64-2E8E895D71CD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845-0C5F-4AE7-8061-68C5B6F7B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812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38954-50FA-4F9E-B254-6139254389DE}" type="datetime1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845-0C5F-4AE7-8061-68C5B6F7B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110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E2D6F-ED66-423C-8D63-AD326CE997E8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845-0C5F-4AE7-8061-68C5B6F7B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830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A56EC-C1B4-4E08-8F3B-C7E2F6307DB5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B5845-0C5F-4AE7-8061-68C5B6F7B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243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69659E-F2C5-4BC9-8DB8-555E348AEC29}" type="datetime1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B5845-0C5F-4AE7-8061-68C5B6F7BC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646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A443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>
            <a:cxnSpLocks/>
          </p:cNvCxnSpPr>
          <p:nvPr/>
        </p:nvCxnSpPr>
        <p:spPr>
          <a:xfrm>
            <a:off x="6255657" y="2608700"/>
            <a:ext cx="0" cy="1640600"/>
          </a:xfrm>
          <a:prstGeom prst="line">
            <a:avLst/>
          </a:prstGeom>
          <a:ln>
            <a:solidFill>
              <a:schemeClr val="accent5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033962" y="6076950"/>
            <a:ext cx="2124075" cy="0"/>
          </a:xfrm>
          <a:prstGeom prst="line">
            <a:avLst/>
          </a:prstGeom>
          <a:ln>
            <a:solidFill>
              <a:schemeClr val="accent5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D7BD4340-0C16-42F8-A5D6-C392723C0A9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94560" y="2865686"/>
            <a:ext cx="3663906" cy="10403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36DDB2-EBAD-EAE6-BC44-A32D4BAE9638}"/>
              </a:ext>
            </a:extLst>
          </p:cNvPr>
          <p:cNvSpPr txBox="1"/>
          <p:nvPr/>
        </p:nvSpPr>
        <p:spPr>
          <a:xfrm>
            <a:off x="1369087" y="1200087"/>
            <a:ext cx="91314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BE" sz="3600" dirty="0">
                <a:solidFill>
                  <a:schemeClr val="accent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IFIEC EUROPE</a:t>
            </a:r>
            <a:endParaRPr lang="en-BE" sz="3600" dirty="0">
              <a:solidFill>
                <a:schemeClr val="accent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F55D02-106F-90D1-2C21-1A896A5B64BE}"/>
              </a:ext>
            </a:extLst>
          </p:cNvPr>
          <p:cNvSpPr txBox="1"/>
          <p:nvPr/>
        </p:nvSpPr>
        <p:spPr>
          <a:xfrm>
            <a:off x="4592095" y="5335675"/>
            <a:ext cx="5994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noProof="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8-9/10/2026 - Ljubljana</a:t>
            </a:r>
            <a:endParaRPr lang="en-BE" noProof="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8F8FAE-1E16-FC9D-9443-3804DBDB9D37}"/>
              </a:ext>
            </a:extLst>
          </p:cNvPr>
          <p:cNvSpPr txBox="1"/>
          <p:nvPr/>
        </p:nvSpPr>
        <p:spPr>
          <a:xfrm>
            <a:off x="7195946" y="3198167"/>
            <a:ext cx="46825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3200" noProof="0" dirty="0">
                <a:solidFill>
                  <a:schemeClr val="accent2"/>
                </a:solidFill>
              </a:rPr>
              <a:t>MESC Strategic </a:t>
            </a:r>
            <a:r>
              <a:rPr lang="fr-BE" sz="3200" noProof="0" dirty="0" err="1">
                <a:solidFill>
                  <a:schemeClr val="accent2"/>
                </a:solidFill>
              </a:rPr>
              <a:t>Conference</a:t>
            </a:r>
            <a:endParaRPr lang="en-BE" sz="3200" noProof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808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C72D6-BE54-1CC6-00DE-ABF4DF743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A7E67C3A-4B81-EC5A-941C-033594EFE4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857" y="965517"/>
            <a:ext cx="11638330" cy="561881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 fontAlgn="base">
              <a:lnSpc>
                <a:spcPct val="100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The final goal remains market integration, not market coupling!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Minimum 70%MinRAM 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Necessary proxy target to evolve towards and achieve market integration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Algorithmic limits and complexity are real challenges and barriers to entry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Need for transparency and as little as possible exceptions to the algorithm (cf. IVAs, …)</a:t>
            </a:r>
          </a:p>
          <a:p>
            <a:pPr marL="342900" indent="-342900" algn="l" fontAlgn="base">
              <a:lnSpc>
                <a:spcPct val="100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Integrate all borders in Europe in the algorithm to increase the overall social welfare and ensure an optimal allocation of flows</a:t>
            </a:r>
          </a:p>
          <a:p>
            <a:pPr marL="914400" lvl="1" indent="-4572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Borders not yet covered by the single algorithm (cf. France-Italy North borders 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ACER should consider to impose measures, e.g. max Fuaf of 20%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)</a:t>
            </a:r>
          </a:p>
          <a:p>
            <a:pPr marL="914400" lvl="1" indent="-4572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Implicit allocation on all borders (cf. Switzerland)</a:t>
            </a:r>
          </a:p>
          <a:p>
            <a:pPr marL="914400" lvl="1" indent="-4572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Integration of UK borders?</a:t>
            </a:r>
          </a:p>
          <a:p>
            <a:pPr algn="l" fontAlgn="base">
              <a:spcAft>
                <a:spcPts val="600"/>
              </a:spcAft>
              <a:tabLst>
                <a:tab pos="180340" algn="l"/>
              </a:tabLst>
            </a:pPr>
            <a:endParaRPr lang="en-BE" sz="2800" b="1" dirty="0">
              <a:effectLst/>
              <a:latin typeface="Times" panose="02020603050405020304" pitchFamily="18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49AA53-D2C7-1A16-EF1E-D6E838CEF95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4340" y="6145728"/>
            <a:ext cx="1376847" cy="5682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D716806-CE42-18EE-1A81-1CCC6B6E299C}"/>
              </a:ext>
            </a:extLst>
          </p:cNvPr>
          <p:cNvSpPr/>
          <p:nvPr/>
        </p:nvSpPr>
        <p:spPr bwMode="gray">
          <a:xfrm>
            <a:off x="402857" y="273668"/>
            <a:ext cx="114569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Key Future Challenges for spot markets &amp; capacity </a:t>
            </a:r>
            <a:r>
              <a:rPr lang="en-US" sz="2800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alculation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DD0E3592-6499-53FA-9503-38A59BC763D8}"/>
              </a:ext>
            </a:extLst>
          </p:cNvPr>
          <p:cNvSpPr txBox="1">
            <a:spLocks/>
          </p:cNvSpPr>
          <p:nvPr/>
        </p:nvSpPr>
        <p:spPr>
          <a:xfrm>
            <a:off x="9654480" y="6247266"/>
            <a:ext cx="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3C268C-86AA-4FB4-8FAC-2C5CD77E0C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9239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8A3E41-40AB-AD7A-52D9-C68E334A1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6E1128C6-691C-CAF8-0BF6-A6261649E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857" y="965517"/>
            <a:ext cx="11638330" cy="561881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l" fontAlgn="base">
              <a:lnSpc>
                <a:spcPct val="100000"/>
              </a:lnSpc>
              <a:buFont typeface="+mj-lt"/>
              <a:buAutoNum type="arabicPeriod" startAt="3"/>
              <a:tabLst>
                <a:tab pos="180340" algn="l"/>
              </a:tabLst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Intraday 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Pending regulatory approvals for Intraday Auctions 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How to ensure a strong ID price signal!?</a:t>
            </a:r>
            <a:endParaRPr lang="en-US" sz="2400" dirty="0">
              <a:solidFill>
                <a:schemeClr val="accent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Intraday liquidity and bottlenecks, including capacity calculation and allocation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Co-optimization discussion 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Impact on (DA and) ID markets?!</a:t>
            </a:r>
            <a:endParaRPr lang="en-US" sz="2400" dirty="0">
              <a:solidFill>
                <a:schemeClr val="accent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indent="-342900" algn="l" fontAlgn="base">
              <a:lnSpc>
                <a:spcPct val="100000"/>
              </a:lnSpc>
              <a:buFont typeface="+mj-lt"/>
              <a:buAutoNum type="arabicPeriod" startAt="3"/>
              <a:tabLst>
                <a:tab pos="180340" algn="l"/>
              </a:tabLst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Energy-Only vs. CRM subsidized capacities 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distort localized spot market price signals 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hampers pure spot market development and leads to technology biases</a:t>
            </a:r>
          </a:p>
          <a:p>
            <a:pPr algn="l" fontAlgn="base">
              <a:spcAft>
                <a:spcPts val="600"/>
              </a:spcAft>
              <a:tabLst>
                <a:tab pos="180340" algn="l"/>
              </a:tabLst>
            </a:pPr>
            <a:endParaRPr lang="en-BE" sz="2800" b="1" dirty="0">
              <a:effectLst/>
              <a:latin typeface="Times" panose="02020603050405020304" pitchFamily="18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3D1732-1B17-1F7C-2F5D-63C1A5D05C1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4340" y="6145728"/>
            <a:ext cx="1376847" cy="5682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12704E0-1AD5-5379-C20F-E7713CB59164}"/>
              </a:ext>
            </a:extLst>
          </p:cNvPr>
          <p:cNvSpPr/>
          <p:nvPr/>
        </p:nvSpPr>
        <p:spPr bwMode="gray">
          <a:xfrm>
            <a:off x="402857" y="273668"/>
            <a:ext cx="114569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Key Future Challenges for spot markets &amp; capacity </a:t>
            </a:r>
            <a:r>
              <a:rPr lang="en-US" sz="2800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alculation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5FFA1C1D-581A-7E56-E4F8-40DD5E72F2BD}"/>
              </a:ext>
            </a:extLst>
          </p:cNvPr>
          <p:cNvSpPr txBox="1">
            <a:spLocks/>
          </p:cNvSpPr>
          <p:nvPr/>
        </p:nvSpPr>
        <p:spPr>
          <a:xfrm>
            <a:off x="9654480" y="6247266"/>
            <a:ext cx="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3C268C-86AA-4FB4-8FAC-2C5CD77E0C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2347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2CEC2-CDEE-E29C-48CC-CCBBD4F83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1D138C36-00D6-D33E-7345-E93EA9304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857" y="965517"/>
            <a:ext cx="11444669" cy="561881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 fontAlgn="base">
              <a:lnSpc>
                <a:spcPct val="100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en-US" sz="280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The final goal </a:t>
            </a: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remains market integration, not market coupling! 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Reminder: Minimum 70%MinRAM 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Necessary target to achieve market integration  Ensure that sufficient cross-border capacity is made available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Ensure liquidity!!</a:t>
            </a:r>
          </a:p>
          <a:p>
            <a:pPr marL="342900" indent="-342900" algn="l" fontAlgn="base">
              <a:lnSpc>
                <a:spcPct val="100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Slow transition to Long-Term Flow-Based Capacity Calculation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For industrial consumers, hedging remains important, especially with the current on-going crisis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Long-Term Flow-Based Capacity Calculation 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yearly and monthly products, but which time horizons are best? To avoid products with hardly any volumes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Implementation heavily delayed … </a:t>
            </a:r>
          </a:p>
          <a:p>
            <a:pPr lvl="0"/>
            <a:endParaRPr lang="en-US" sz="2400" dirty="0">
              <a:solidFill>
                <a:schemeClr val="accent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endParaRPr lang="en-BE" sz="2400" b="1" dirty="0">
              <a:effectLst/>
              <a:latin typeface="Times" panose="02020603050405020304" pitchFamily="18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D12AAF-7B3B-14D4-B6B8-032EE53B6E2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4340" y="6145728"/>
            <a:ext cx="1376847" cy="5682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E6388CC-710F-0FAE-A28B-0F40D0DE6F86}"/>
              </a:ext>
            </a:extLst>
          </p:cNvPr>
          <p:cNvSpPr/>
          <p:nvPr/>
        </p:nvSpPr>
        <p:spPr bwMode="gray">
          <a:xfrm>
            <a:off x="402857" y="273668"/>
            <a:ext cx="80185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2800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Key Future Challenges for forward markets</a:t>
            </a:r>
            <a:endParaRPr lang="en-GB" sz="2800" b="1" dirty="0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3FAE00FF-1758-BF32-A260-EF5397DFB624}"/>
              </a:ext>
            </a:extLst>
          </p:cNvPr>
          <p:cNvSpPr txBox="1">
            <a:spLocks/>
          </p:cNvSpPr>
          <p:nvPr/>
        </p:nvSpPr>
        <p:spPr>
          <a:xfrm>
            <a:off x="9654480" y="6247266"/>
            <a:ext cx="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3C268C-86AA-4FB4-8FAC-2C5CD77E0C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6584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FA42A-F39F-1919-13C6-BFAB84C5D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9B27664A-09C7-4BBB-0FF1-6710C7DF5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857" y="965517"/>
            <a:ext cx="11444669" cy="561881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l">
              <a:buFont typeface="+mj-lt"/>
              <a:buAutoNum type="arabicPeriod" startAt="3"/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Too slow infrastructure buildout and Bidding Zone reconfiguration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Interconnectors are needed (or internal lines which alleviate congestion)  Solving grid constraints to allow better integration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It would also be useful to have an overview of lines that are often congested, but where no DLR is applied or which are not already HTLS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Real constraints as well as paper congestion  Artificial restrictions on cross-border trading to be avoided, especially in forward markets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But: Also ensure that exposure of grid users/tariff payers is limited</a:t>
            </a:r>
            <a:endParaRPr lang="en-US" sz="2400" dirty="0">
              <a:solidFill>
                <a:schemeClr val="accent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0"/>
            <a:endParaRPr lang="en-US" sz="2400" dirty="0">
              <a:solidFill>
                <a:schemeClr val="accent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endParaRPr lang="en-BE" sz="2400" b="1" dirty="0">
              <a:effectLst/>
              <a:latin typeface="Times" panose="02020603050405020304" pitchFamily="18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AA793F-7A4D-2EA4-8EB6-91DD1AAD5A6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4340" y="6145728"/>
            <a:ext cx="1376847" cy="5682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020E951-5461-0053-52C8-EB52EA6CBF7F}"/>
              </a:ext>
            </a:extLst>
          </p:cNvPr>
          <p:cNvSpPr/>
          <p:nvPr/>
        </p:nvSpPr>
        <p:spPr bwMode="gray">
          <a:xfrm>
            <a:off x="402857" y="273668"/>
            <a:ext cx="80185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sz="2800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Key Future Challenges for forward markets</a:t>
            </a:r>
            <a:endParaRPr lang="en-GB" sz="2800" b="1" dirty="0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3D70959D-900F-2B6A-8E54-F7136EA2DF6B}"/>
              </a:ext>
            </a:extLst>
          </p:cNvPr>
          <p:cNvSpPr txBox="1">
            <a:spLocks/>
          </p:cNvSpPr>
          <p:nvPr/>
        </p:nvSpPr>
        <p:spPr>
          <a:xfrm>
            <a:off x="9654480" y="6247266"/>
            <a:ext cx="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3C268C-86AA-4FB4-8FAC-2C5CD77E0C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94802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5EF99-D539-2F16-77E4-12AFCD261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8BBC9189-BFB0-CDEF-2339-3D870DA8F1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858" y="1346496"/>
            <a:ext cx="11444669" cy="526589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 fontAlgn="base">
              <a:lnSpc>
                <a:spcPct val="100000"/>
              </a:lnSpc>
              <a:buFont typeface="+mj-lt"/>
              <a:buAutoNum type="arabicPeriod"/>
              <a:tabLst>
                <a:tab pos="180340" algn="l"/>
              </a:tabLst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Development of demand response, including the NC DR 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Enable demand response, standardize solutions (especially for low voltage applications) insofar leading to benefits but also do not retrograde compared to the status quo 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The goal is to allow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all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 flexibility to find its way to the systems  Explicit or implicit</a:t>
            </a:r>
            <a:endParaRPr lang="en-US" sz="2400" dirty="0">
              <a:solidFill>
                <a:schemeClr val="accent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800100" lvl="1" indent="-3429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+mj-cs"/>
              </a:rPr>
              <a:t>Remove all barriers as priority: Smart meters, dynamic pricing including correct price signals from tariffs, regulatory frameworks, work from the side of system operators, suppliers, BRPs, FSPs, … 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cs typeface="+mj-cs"/>
                <a:sym typeface="Wingdings" panose="05000000000000000000" pitchFamily="2" charset="2"/>
              </a:rPr>
              <a:t> No regret measures!</a:t>
            </a:r>
            <a:endParaRPr lang="en-US" sz="2400" dirty="0">
              <a:solidFill>
                <a:schemeClr val="accent1"/>
              </a:solidFill>
              <a:latin typeface="Arial" panose="020B0604020202020204" pitchFamily="34" charset="0"/>
              <a:ea typeface="Calibri" panose="020F0502020204030204" pitchFamily="34" charset="0"/>
              <a:cs typeface="+mj-cs"/>
            </a:endParaRPr>
          </a:p>
          <a:p>
            <a:pPr marL="457200" indent="-457200" algn="l" fontAlgn="base">
              <a:buFont typeface="+mj-lt"/>
              <a:buAutoNum type="arabicPeriod"/>
              <a:tabLst>
                <a:tab pos="180340" algn="l"/>
              </a:tabLst>
            </a:pPr>
            <a:endParaRPr lang="en-US" sz="2000" dirty="0">
              <a:solidFill>
                <a:schemeClr val="accent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E68B1E-E27C-4858-6081-62DEC771C8F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4340" y="6145728"/>
            <a:ext cx="1376847" cy="5682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2CF246F-B0A1-952B-065E-34883F23F1A8}"/>
              </a:ext>
            </a:extLst>
          </p:cNvPr>
          <p:cNvSpPr/>
          <p:nvPr/>
        </p:nvSpPr>
        <p:spPr bwMode="gray">
          <a:xfrm>
            <a:off x="402858" y="273667"/>
            <a:ext cx="11016510" cy="959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800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Key Future challenges in Demand Response &amp; congestion management</a:t>
            </a:r>
            <a:endParaRPr lang="en-GB" sz="2800" b="1" dirty="0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56632CAE-1A2F-D7EF-DCFA-1BF7E2DA0C2C}"/>
              </a:ext>
            </a:extLst>
          </p:cNvPr>
          <p:cNvSpPr txBox="1">
            <a:spLocks/>
          </p:cNvSpPr>
          <p:nvPr/>
        </p:nvSpPr>
        <p:spPr>
          <a:xfrm>
            <a:off x="9654480" y="6247266"/>
            <a:ext cx="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3C268C-86AA-4FB4-8FAC-2C5CD77E0C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416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B726E-B7A3-4E62-CFBD-20148D152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770FCA74-7572-6D24-483B-AE4CAB4835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858" y="1346496"/>
            <a:ext cx="11444669" cy="526589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350" indent="-514350" algn="l" fontAlgn="base">
              <a:buFont typeface="+mj-lt"/>
              <a:buAutoNum type="arabicPeriod" startAt="2"/>
              <a:tabLst>
                <a:tab pos="180340" algn="l"/>
              </a:tabLst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Congestion management</a:t>
            </a:r>
          </a:p>
          <a:p>
            <a:pPr marL="914400" lvl="1" indent="-4572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Infrastructure lag, locational mismatches, heavy reliance on expensive redispatch actions</a:t>
            </a:r>
          </a:p>
          <a:p>
            <a:pPr marL="914400" lvl="1" indent="-4572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FBMC forces the day-ahead market algorithm to recognize the </a:t>
            </a:r>
            <a:r>
              <a:rPr lang="en-US" sz="2400" b="1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correct/relevant 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Critical Network Elements (CNECs)</a:t>
            </a:r>
          </a:p>
          <a:p>
            <a:pPr marL="914400" lvl="1" indent="-4572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Management of physical grid leads to 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redispatching </a:t>
            </a: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 System costs increase, and are borne by grid users who are already struggling</a:t>
            </a:r>
            <a:endParaRPr lang="en-US" sz="2400" dirty="0">
              <a:solidFill>
                <a:schemeClr val="accent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914400" lvl="1" indent="-457200" fontAlgn="base">
              <a:buFont typeface="Arial" panose="020B0604020202020204" pitchFamily="34" charset="0"/>
              <a:buChar char="•"/>
              <a:tabLst>
                <a:tab pos="180340" algn="l"/>
              </a:tabLst>
            </a:pPr>
            <a:r>
              <a:rPr lang="en-US" sz="2400" dirty="0">
                <a:solidFill>
                  <a:schemeClr val="accent1"/>
                </a:solidFill>
                <a:latin typeface="Arial" panose="020B0604020202020204" pitchFamily="34" charset="0"/>
                <a:ea typeface="Calibri" panose="020F0502020204030204" pitchFamily="34" charset="0"/>
                <a:sym typeface="Wingdings" panose="05000000000000000000" pitchFamily="2" charset="2"/>
              </a:rPr>
              <a:t>Polluter pays principle, in particular big zones with internal congestion?  Freeriding on grids does not lead to an optimal use, pre-allocated capacities lead to unfair and unnecessary congestion management, which can be very costly  Polluters should pay for the costs they cause for themselves and for others</a:t>
            </a:r>
          </a:p>
          <a:p>
            <a:pPr marL="457200" indent="-457200" algn="l" fontAlgn="base">
              <a:buFont typeface="+mj-lt"/>
              <a:buAutoNum type="arabicPeriod" startAt="2"/>
              <a:tabLst>
                <a:tab pos="180340" algn="l"/>
              </a:tabLst>
            </a:pPr>
            <a:endParaRPr lang="en-US" sz="2000" dirty="0">
              <a:solidFill>
                <a:schemeClr val="accent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3752BD-B902-431C-F03D-123F85D666E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4340" y="6145728"/>
            <a:ext cx="1376847" cy="56820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8895872-FD80-CA4D-25CA-88363516405B}"/>
              </a:ext>
            </a:extLst>
          </p:cNvPr>
          <p:cNvSpPr/>
          <p:nvPr/>
        </p:nvSpPr>
        <p:spPr bwMode="gray">
          <a:xfrm>
            <a:off x="402858" y="273667"/>
            <a:ext cx="11016510" cy="9597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800" b="1" dirty="0">
                <a:solidFill>
                  <a:srgbClr val="ED7D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Key Future challenges in Demand Response &amp; congestion management</a:t>
            </a:r>
            <a:endParaRPr lang="en-GB" sz="2800" b="1" dirty="0">
              <a:solidFill>
                <a:srgbClr val="ED7D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Footer Placeholder 1">
            <a:extLst>
              <a:ext uri="{FF2B5EF4-FFF2-40B4-BE49-F238E27FC236}">
                <a16:creationId xmlns:a16="http://schemas.microsoft.com/office/drawing/2014/main" id="{3F10FCB5-6592-7B20-1215-BBE3F9CAA74B}"/>
              </a:ext>
            </a:extLst>
          </p:cNvPr>
          <p:cNvSpPr txBox="1">
            <a:spLocks/>
          </p:cNvSpPr>
          <p:nvPr/>
        </p:nvSpPr>
        <p:spPr>
          <a:xfrm>
            <a:off x="9654480" y="6247266"/>
            <a:ext cx="7355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3C268C-86AA-4FB4-8FAC-2C5CD77E0C6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2381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>
            <a:cxnSpLocks/>
          </p:cNvCxnSpPr>
          <p:nvPr/>
        </p:nvCxnSpPr>
        <p:spPr>
          <a:xfrm>
            <a:off x="6255657" y="2608700"/>
            <a:ext cx="0" cy="1640600"/>
          </a:xfrm>
          <a:prstGeom prst="line">
            <a:avLst/>
          </a:prstGeom>
          <a:ln>
            <a:solidFill>
              <a:schemeClr val="accent5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033962" y="6076950"/>
            <a:ext cx="2124075" cy="0"/>
          </a:xfrm>
          <a:prstGeom prst="line">
            <a:avLst/>
          </a:prstGeom>
          <a:ln>
            <a:solidFill>
              <a:schemeClr val="accent5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D7BD4340-0C16-42F8-A5D6-C392723C0A99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94560" y="2865686"/>
            <a:ext cx="3663906" cy="10403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E36DDB2-EBAD-EAE6-BC44-A32D4BAE9638}"/>
              </a:ext>
            </a:extLst>
          </p:cNvPr>
          <p:cNvSpPr txBox="1"/>
          <p:nvPr/>
        </p:nvSpPr>
        <p:spPr>
          <a:xfrm>
            <a:off x="1369087" y="1200087"/>
            <a:ext cx="91314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BE" sz="3600" dirty="0">
                <a:solidFill>
                  <a:schemeClr val="accent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IFIEC EUROPE</a:t>
            </a:r>
            <a:endParaRPr lang="en-BE" sz="3600" dirty="0">
              <a:solidFill>
                <a:schemeClr val="accent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8F8FAE-1E16-FC9D-9443-3804DBDB9D37}"/>
              </a:ext>
            </a:extLst>
          </p:cNvPr>
          <p:cNvSpPr txBox="1"/>
          <p:nvPr/>
        </p:nvSpPr>
        <p:spPr>
          <a:xfrm>
            <a:off x="7158037" y="3251200"/>
            <a:ext cx="19829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400" dirty="0">
                <a:solidFill>
                  <a:schemeClr val="accent2"/>
                </a:solidFill>
              </a:rPr>
              <a:t>THANK YOU !  </a:t>
            </a:r>
            <a:endParaRPr lang="en-BE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457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E6053D901D044384EA06F1F77A311E" ma:contentTypeVersion="23" ma:contentTypeDescription="Create a new document." ma:contentTypeScope="" ma:versionID="5c5e2845c868d1cd48b6ae9fcf644ca5">
  <xsd:schema xmlns:xsd="http://www.w3.org/2001/XMLSchema" xmlns:xs="http://www.w3.org/2001/XMLSchema" xmlns:p="http://schemas.microsoft.com/office/2006/metadata/properties" xmlns:ns2="f5586485-2017-4ef1-8532-eb9f7b8232d3" xmlns:ns3="fc2aab48-bcf1-410f-a717-54633acfd3dc" targetNamespace="http://schemas.microsoft.com/office/2006/metadata/properties" ma:root="true" ma:fieldsID="c362021f054bb25f2a93bd4b271b432f" ns2:_="" ns3:_="">
    <xsd:import namespace="f5586485-2017-4ef1-8532-eb9f7b8232d3"/>
    <xsd:import namespace="fc2aab48-bcf1-410f-a717-54633acfd3dc"/>
    <xsd:element name="properties">
      <xsd:complexType>
        <xsd:sequence>
          <xsd:element name="documentManagement">
            <xsd:complexType>
              <xsd:all>
                <xsd:element ref="ns2:MYENTSOE_SiteType" minOccurs="0"/>
                <xsd:element ref="ns2:e8281a497ce44dab90bdace3991ca53f" minOccurs="0"/>
                <xsd:element ref="ns3:TaxCatchAll" minOccurs="0"/>
                <xsd:element ref="ns2:pe4d3ac68d8949ceaabff8c9c64fc9fd" minOccurs="0"/>
                <xsd:element ref="ns2:e1f47951b5cc4aea89d139d35ed23391" minOccurs="0"/>
                <xsd:element ref="ns2:gf08219bcaba4d34b27836e406afc582" minOccurs="0"/>
                <xsd:element ref="ns2:m4df19d5c39540ad9414a3d6e9f6ba13" minOccurs="0"/>
                <xsd:element ref="ns2:h0aef9ccd4aa4f658c46961379723dda" minOccurs="0"/>
                <xsd:element ref="ns2:ac21e43ef96045508684abcf4a272787" minOccurs="0"/>
                <xsd:element ref="ns2:d2583fa6c12646e3889c3c3ea6aff014" minOccurs="0"/>
                <xsd:element ref="ns2:n75d368903354427b6b3d82915598598" minOccurs="0"/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586485-2017-4ef1-8532-eb9f7b8232d3" elementFormDefault="qualified">
    <xsd:import namespace="http://schemas.microsoft.com/office/2006/documentManagement/types"/>
    <xsd:import namespace="http://schemas.microsoft.com/office/infopath/2007/PartnerControls"/>
    <xsd:element name="MYENTSOE_SiteType" ma:index="8" nillable="true" ma:displayName="MYENTSOE_SiteType" ma:internalName="MYENTSOE_SiteType">
      <xsd:simpleType>
        <xsd:restriction base="dms:Text"/>
      </xsd:simpleType>
    </xsd:element>
    <xsd:element name="e8281a497ce44dab90bdace3991ca53f" ma:index="10" nillable="true" ma:taxonomy="true" ma:internalName="e8281a497ce44dab90bdace3991ca53f" ma:taxonomyFieldName="MYENTSOE_PublicType" ma:displayName="Public Type" ma:default="-1;#Extranet|922fc1ba-0c8d-4fbf-b30d-83722d0f30f2" ma:fieldId="{e8281a49-7ce4-4dab-90bd-ace3991ca53f}" ma:sspId="0cf2b176-d4dc-4d18-8c95-51f9f2dafcd3" ma:termSetId="a0d7c562-4a8e-458a-9f8a-6a29e3d3b26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e4d3ac68d8949ceaabff8c9c64fc9fd" ma:index="13" nillable="true" ma:taxonomy="true" ma:internalName="pe4d3ac68d8949ceaabff8c9c64fc9fd" ma:taxonomyFieldName="MYENTSOE_Section" ma:displayName="Section" ma:default="-1;#Board|6cf52795-9928-4b7b-a6e8-b4c224a978ea" ma:fieldId="{9e4d3ac6-8d89-49ce-aabf-f8c9c64fc9fd}" ma:sspId="0cf2b176-d4dc-4d18-8c95-51f9f2dafcd3" ma:termSetId="ca6f290f-ffad-40e7-8c84-e8889b665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1f47951b5cc4aea89d139d35ed23391" ma:index="15" nillable="true" ma:taxonomy="true" ma:internalName="e1f47951b5cc4aea89d139d35ed23391" ma:taxonomyFieldName="MYENTSOE_Classification1" ma:displayName="Classification 1" ma:fieldId="{e1f47951-b5cc-4aea-89d1-39d35ed23391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f08219bcaba4d34b27836e406afc582" ma:index="17" nillable="true" ma:taxonomy="true" ma:internalName="gf08219bcaba4d34b27836e406afc582" ma:taxonomyFieldName="MYENTSOE_Classification2" ma:displayName="Classification 2" ma:fieldId="{0f08219b-caba-4d34-b278-36e406afc582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4df19d5c39540ad9414a3d6e9f6ba13" ma:index="19" nillable="true" ma:taxonomy="true" ma:internalName="m4df19d5c39540ad9414a3d6e9f6ba13" ma:taxonomyFieldName="MYENTSOE_Classification3" ma:displayName="Classification 3" ma:fieldId="{64df19d5-c395-40ad-9414-a3d6e9f6ba13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h0aef9ccd4aa4f658c46961379723dda" ma:index="21" nillable="true" ma:taxonomy="true" ma:internalName="h0aef9ccd4aa4f658c46961379723dda" ma:taxonomyFieldName="MYENTSOE_Classification4" ma:displayName="Classification 4" ma:fieldId="{10aef9cc-d4aa-4f65-8c46-961379723dda}" ma:sspId="0cf2b176-d4dc-4d18-8c95-51f9f2dafcd3" ma:termSetId="dedbf0d3-7411-4d77-a10b-23d4d399690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c21e43ef96045508684abcf4a272787" ma:index="23" nillable="true" ma:taxonomy="true" ma:internalName="ac21e43ef96045508684abcf4a272787" ma:taxonomyFieldName="MYENTSOE_SharingType" ma:displayName="Sharing Type" ma:default="-1;#Private|dfe2726a-d7c6-4ddf-bdde-4ca133caf27d" ma:fieldId="{ac21e43e-f960-4550-8684-abcf4a272787}" ma:sspId="0cf2b176-d4dc-4d18-8c95-51f9f2dafcd3" ma:termSetId="09b229b3-e0b6-423a-b819-7f93001a6e2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2583fa6c12646e3889c3c3ea6aff014" ma:index="25" nillable="true" ma:taxonomy="true" ma:internalName="d2583fa6c12646e3889c3c3ea6aff014" ma:taxonomyFieldName="MYENTSOE_DataClassification" ma:displayName="Data classification" ma:fieldId="{d2583fa6-c126-46e3-889c-3c3ea6aff014}" ma:sspId="0cf2b176-d4dc-4d18-8c95-51f9f2dafcd3" ma:termSetId="ed1fa8aa-003c-40ab-bfad-ae0429370d9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n75d368903354427b6b3d82915598598" ma:index="27" nillable="true" ma:taxonomy="true" ma:internalName="n75d368903354427b6b3d82915598598" ma:taxonomyFieldName="MYENTSOE_DocumentClassification" ma:displayName="Document classification" ma:fieldId="{775d3689-0335-4427-b6b3-d82915598598}" ma:sspId="0cf2b176-d4dc-4d18-8c95-51f9f2dafcd3" ma:termSetId="8b91b5eb-b01b-44d4-a921-6f52ae5aec3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2aab48-bcf1-410f-a717-54633acfd3dc" elementFormDefault="qualified">
    <xsd:import namespace="http://schemas.microsoft.com/office/2006/documentManagement/types"/>
    <xsd:import namespace="http://schemas.microsoft.com/office/infopath/2007/PartnerControls"/>
    <xsd:element name="TaxCatchAll" ma:index="11" nillable="true" ma:displayName="Taxonomy Catch All Column" ma:hidden="true" ma:list="{03c6ff6c-22cd-4a7a-ade7-62cd6628200a}" ma:internalName="TaxCatchAll" ma:showField="CatchAllData" ma:web="fc2aab48-bcf1-410f-a717-54633acfd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c2aab48-bcf1-410f-a717-54633acfd3dc">
      <Value>3</Value>
      <Value>2</Value>
      <Value>1</Value>
    </TaxCatchAll>
    <e1f47951b5cc4aea89d139d35ed23391 xmlns="f5586485-2017-4ef1-8532-eb9f7b8232d3">
      <Terms xmlns="http://schemas.microsoft.com/office/infopath/2007/PartnerControls"/>
    </e1f47951b5cc4aea89d139d35ed23391>
    <pe4d3ac68d8949ceaabff8c9c64fc9fd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</TermName>
          <TermId xmlns="http://schemas.microsoft.com/office/infopath/2007/PartnerControls">6cf52795-9928-4b7b-a6e8-b4c224a978ea</TermId>
        </TermInfo>
      </Terms>
    </pe4d3ac68d8949ceaabff8c9c64fc9fd>
    <gf08219bcaba4d34b27836e406afc582 xmlns="f5586485-2017-4ef1-8532-eb9f7b8232d3">
      <Terms xmlns="http://schemas.microsoft.com/office/infopath/2007/PartnerControls"/>
    </gf08219bcaba4d34b27836e406afc582>
    <MYENTSOE_SiteType xmlns="f5586485-2017-4ef1-8532-eb9f7b8232d3">MYENTSOE</MYENTSOE_SiteType>
    <h0aef9ccd4aa4f658c46961379723dda xmlns="f5586485-2017-4ef1-8532-eb9f7b8232d3">
      <Terms xmlns="http://schemas.microsoft.com/office/infopath/2007/PartnerControls"/>
    </h0aef9ccd4aa4f658c46961379723dda>
    <m4df19d5c39540ad9414a3d6e9f6ba13 xmlns="f5586485-2017-4ef1-8532-eb9f7b8232d3">
      <Terms xmlns="http://schemas.microsoft.com/office/infopath/2007/PartnerControls"/>
    </m4df19d5c39540ad9414a3d6e9f6ba13>
    <n75d368903354427b6b3d82915598598 xmlns="f5586485-2017-4ef1-8532-eb9f7b8232d3">
      <Terms xmlns="http://schemas.microsoft.com/office/infopath/2007/PartnerControls"/>
    </n75d368903354427b6b3d82915598598>
    <e8281a497ce44dab90bdace3991ca53f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Extranet</TermName>
          <TermId xmlns="http://schemas.microsoft.com/office/infopath/2007/PartnerControls">922fc1ba-0c8d-4fbf-b30d-83722d0f30f2</TermId>
        </TermInfo>
      </Terms>
    </e8281a497ce44dab90bdace3991ca53f>
    <ac21e43ef96045508684abcf4a272787 xmlns="f5586485-2017-4ef1-8532-eb9f7b8232d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Private</TermName>
          <TermId xmlns="http://schemas.microsoft.com/office/infopath/2007/PartnerControls">dfe2726a-d7c6-4ddf-bdde-4ca133caf27d</TermId>
        </TermInfo>
      </Terms>
    </ac21e43ef96045508684abcf4a272787>
    <d2583fa6c12646e3889c3c3ea6aff014 xmlns="f5586485-2017-4ef1-8532-eb9f7b8232d3">
      <Terms xmlns="http://schemas.microsoft.com/office/infopath/2007/PartnerControls"/>
    </d2583fa6c12646e3889c3c3ea6aff014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E036253-8694-4B7F-B226-4C8DE293D219}"/>
</file>

<file path=customXml/itemProps2.xml><?xml version="1.0" encoding="utf-8"?>
<ds:datastoreItem xmlns:ds="http://schemas.openxmlformats.org/officeDocument/2006/customXml" ds:itemID="{21FD2C77-07A0-46F2-8485-7E14BE9EA412}">
  <ds:schemaRefs>
    <ds:schemaRef ds:uri="http://purl.org/dc/terms/"/>
    <ds:schemaRef ds:uri="d33403b6-cae7-45f9-85fb-05e6f81e00d5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4062bf96-313f-4121-830c-f96f762da11f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573f25b2-6938-461d-a1c4-e922927e634b"/>
    <ds:schemaRef ds:uri="e0f5cd04-2ab6-4674-bd9f-814433366a30"/>
  </ds:schemaRefs>
</ds:datastoreItem>
</file>

<file path=customXml/itemProps3.xml><?xml version="1.0" encoding="utf-8"?>
<ds:datastoreItem xmlns:ds="http://schemas.openxmlformats.org/officeDocument/2006/customXml" ds:itemID="{C139F995-1B39-46A9-8804-7F88ABE057C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651</Words>
  <Application>Microsoft Office PowerPoint</Application>
  <PresentationFormat>Widescreen</PresentationFormat>
  <Paragraphs>57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IFIEC</dc:creator>
  <cp:lastModifiedBy>Van Bossuyt Michael</cp:lastModifiedBy>
  <cp:revision>758</cp:revision>
  <cp:lastPrinted>2018-05-14T14:45:21Z</cp:lastPrinted>
  <dcterms:created xsi:type="dcterms:W3CDTF">2017-05-24T13:16:53Z</dcterms:created>
  <dcterms:modified xsi:type="dcterms:W3CDTF">2026-09-30T09:41:12Z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0x010100E2E6053D901D044384EA06F1F77A311E</vt:lpwstr>
  </property>
  <property fmtid="{D5CDD505-2E9C-101B-9397-08002B2CF9AE}" pid="3" name="MediaServiceImageTags">
    <vt:lpwstr/>
  </property>
  <property fmtid="{D5CDD505-2E9C-101B-9397-08002B2CF9AE}" pid="4" name="MYENTSOE_Classification2">
    <vt:lpwstr/>
  </property>
  <property fmtid="{D5CDD505-2E9C-101B-9397-08002B2CF9AE}" pid="5" name="MYENTSOE_Classification3">
    <vt:lpwstr/>
  </property>
  <property fmtid="{D5CDD505-2E9C-101B-9397-08002B2CF9AE}" pid="6" name="MYENTSOE_PublicType">
    <vt:lpwstr>1;#Extranet|922fc1ba-0c8d-4fbf-b30d-83722d0f30f2</vt:lpwstr>
  </property>
  <property fmtid="{D5CDD505-2E9C-101B-9397-08002B2CF9AE}" pid="7" name="MYENTSOE_SharingType">
    <vt:lpwstr>3;#Private|dfe2726a-d7c6-4ddf-bdde-4ca133caf27d</vt:lpwstr>
  </property>
  <property fmtid="{D5CDD505-2E9C-101B-9397-08002B2CF9AE}" pid="8" name="MYENTSOE_DocumentClassification">
    <vt:lpwstr/>
  </property>
  <property fmtid="{D5CDD505-2E9C-101B-9397-08002B2CF9AE}" pid="9" name="MYENTSOE_Classification1">
    <vt:lpwstr/>
  </property>
  <property fmtid="{D5CDD505-2E9C-101B-9397-08002B2CF9AE}" pid="10" name="MYENTSOE_Section">
    <vt:lpwstr>2;#Board|6cf52795-9928-4b7b-a6e8-b4c224a978ea</vt:lpwstr>
  </property>
  <property fmtid="{D5CDD505-2E9C-101B-9397-08002B2CF9AE}" pid="11" name="MYENTSOE_Classification4">
    <vt:lpwstr/>
  </property>
  <property fmtid="{D5CDD505-2E9C-101B-9397-08002B2CF9AE}" pid="12" name="MYENTSOE_DataClassification">
    <vt:lpwstr/>
  </property>
  <property fmtid="{D5CDD505-2E9C-101B-9397-08002B2CF9AE}" pid="13" name="MSIP_Label_26326a25-05b5-4156-bd4d-89acce8cd3b1_Enabled">
    <vt:lpwstr>True</vt:lpwstr>
  </property>
  <property fmtid="{D5CDD505-2E9C-101B-9397-08002B2CF9AE}" pid="14" name="MSIP_Label_26326a25-05b5-4156-bd4d-89acce8cd3b1_SiteId">
    <vt:lpwstr>7ffbeccf-0c1b-496c-8978-89209c2d375d</vt:lpwstr>
  </property>
  <property fmtid="{D5CDD505-2E9C-101B-9397-08002B2CF9AE}" pid="15" name="MSIP_Label_26326a25-05b5-4156-bd4d-89acce8cd3b1_SetDate">
    <vt:lpwstr>2026-10-02T13:31:09Z</vt:lpwstr>
  </property>
  <property fmtid="{D5CDD505-2E9C-101B-9397-08002B2CF9AE}" pid="16" name="MSIP_Label_26326a25-05b5-4156-bd4d-89acce8cd3b1_Name">
    <vt:lpwstr>Open within ENTSO-E</vt:lpwstr>
  </property>
  <property fmtid="{D5CDD505-2E9C-101B-9397-08002B2CF9AE}" pid="17" name="MSIP_Label_26326a25-05b5-4156-bd4d-89acce8cd3b1_ActionId">
    <vt:lpwstr>384d0088-b07c-4051-b422-819c3f0ca9c1</vt:lpwstr>
  </property>
  <property fmtid="{D5CDD505-2E9C-101B-9397-08002B2CF9AE}" pid="18" name="MSIP_Label_26326a25-05b5-4156-bd4d-89acce8cd3b1_Removed">
    <vt:lpwstr>False</vt:lpwstr>
  </property>
  <property fmtid="{D5CDD505-2E9C-101B-9397-08002B2CF9AE}" pid="19" name="MSIP_Label_26326a25-05b5-4156-bd4d-89acce8cd3b1_Extended_MSFT_Method">
    <vt:lpwstr>Standard</vt:lpwstr>
  </property>
  <property fmtid="{D5CDD505-2E9C-101B-9397-08002B2CF9AE}" pid="20" name="Sensitivity">
    <vt:lpwstr>Open within ENTSO-E</vt:lpwstr>
  </property>
</Properties>
</file>